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5" r:id="rId9"/>
    <p:sldId id="264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CAA055E-93C7-4B4F-B7CD-6A5E5DFE996E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F83AFE2-E1DB-45E1-8BEE-F84FA9399B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7147560" cy="3733800"/>
          </a:xfrm>
        </p:spPr>
        <p:txBody>
          <a:bodyPr>
            <a:normAutofit/>
          </a:bodyPr>
          <a:lstStyle/>
          <a:p>
            <a:pPr algn="ctr"/>
            <a:endParaRPr lang="bg-BG" sz="2400" b="1" dirty="0" smtClean="0">
              <a:solidFill>
                <a:schemeClr val="tx1"/>
              </a:solidFill>
            </a:endParaRPr>
          </a:p>
          <a:p>
            <a:pPr algn="ctr"/>
            <a:r>
              <a:rPr lang="bg-BG" sz="2400" b="1" dirty="0" smtClean="0">
                <a:solidFill>
                  <a:schemeClr val="tx1"/>
                </a:solidFill>
                <a:latin typeface="+mn-lt"/>
              </a:rPr>
              <a:t>Инвестиционна стратегия</a:t>
            </a:r>
          </a:p>
          <a:p>
            <a:pPr algn="ctr"/>
            <a:endParaRPr lang="bg-BG" sz="2400" b="1" dirty="0" smtClean="0">
              <a:solidFill>
                <a:schemeClr val="tx1"/>
              </a:solidFill>
              <a:latin typeface="+mn-lt"/>
            </a:endParaRPr>
          </a:p>
          <a:p>
            <a:pPr algn="ctr"/>
            <a:endParaRPr lang="bg-BG" sz="2400" b="1" dirty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bg-BG" sz="1800" b="1" dirty="0" smtClean="0">
                <a:solidFill>
                  <a:schemeClr val="tx1"/>
                </a:solidFill>
                <a:latin typeface="+mn-lt"/>
              </a:rPr>
              <a:t>Финансови </a:t>
            </a:r>
            <a:r>
              <a:rPr lang="bg-BG" sz="1800" b="1" dirty="0">
                <a:solidFill>
                  <a:schemeClr val="tx1"/>
                </a:solidFill>
                <a:latin typeface="+mn-lt"/>
              </a:rPr>
              <a:t>инструменти </a:t>
            </a:r>
            <a:r>
              <a:rPr lang="bg-BG" sz="1800" b="1" dirty="0" smtClean="0">
                <a:solidFill>
                  <a:schemeClr val="tx1"/>
                </a:solidFill>
                <a:latin typeface="+mn-lt"/>
              </a:rPr>
              <a:t>ПО</a:t>
            </a:r>
            <a:r>
              <a:rPr lang="en-US" sz="1800" b="1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bg-BG" sz="1800" b="1" dirty="0" smtClean="0">
                <a:solidFill>
                  <a:schemeClr val="tx1"/>
                </a:solidFill>
                <a:latin typeface="+mn-lt"/>
              </a:rPr>
              <a:t>ос 1 „Води</a:t>
            </a:r>
            <a:r>
              <a:rPr lang="bg-BG" sz="1800" b="1" dirty="0">
                <a:solidFill>
                  <a:schemeClr val="tx1"/>
                </a:solidFill>
                <a:latin typeface="+mn-lt"/>
              </a:rPr>
              <a:t>“</a:t>
            </a:r>
            <a:endParaRPr lang="en-US" sz="1800" b="1" dirty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bg-BG" sz="1800" b="1" dirty="0">
                <a:solidFill>
                  <a:schemeClr val="tx1"/>
                </a:solidFill>
                <a:latin typeface="+mn-lt"/>
              </a:rPr>
              <a:t>ОП „Околна среда“ 2014-2020 г.</a:t>
            </a:r>
            <a:endParaRPr lang="en-US" sz="1800" b="1" dirty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bg-BG" sz="1100" b="1" dirty="0" smtClean="0">
                <a:solidFill>
                  <a:schemeClr val="tx1"/>
                </a:solidFill>
                <a:latin typeface="+mn-lt"/>
              </a:rPr>
              <a:t>сОФИЯ, 30 януари 2018 г.</a:t>
            </a:r>
            <a:endParaRPr lang="en-US" sz="11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1021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7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1000" cy="1066482"/>
          </a:xfrm>
        </p:spPr>
        <p:txBody>
          <a:bodyPr>
            <a:normAutofit/>
          </a:bodyPr>
          <a:lstStyle/>
          <a:p>
            <a:r>
              <a:rPr lang="bg-BG" sz="1600" dirty="0" smtClean="0"/>
              <a:t>		Комбинация с безвъзмездна</a:t>
            </a:r>
            <a:br>
              <a:rPr lang="bg-BG" sz="1600" dirty="0" smtClean="0"/>
            </a:br>
            <a:r>
              <a:rPr lang="bg-BG" sz="1600" dirty="0"/>
              <a:t>	</a:t>
            </a:r>
            <a:r>
              <a:rPr lang="bg-BG" sz="1600" dirty="0" smtClean="0"/>
              <a:t>	           финансова помощ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sz="1600" b="0" dirty="0" smtClean="0"/>
          </a:p>
          <a:p>
            <a:pPr algn="just"/>
            <a:r>
              <a:rPr lang="bg-BG" sz="1600" b="0" dirty="0" smtClean="0"/>
              <a:t>Успешното </a:t>
            </a:r>
            <a:r>
              <a:rPr lang="bg-BG" sz="1600" b="0" dirty="0"/>
              <a:t>прилагане на </a:t>
            </a:r>
            <a:r>
              <a:rPr lang="bg-BG" sz="1600" b="0" dirty="0" smtClean="0"/>
              <a:t>финансовите инструменти, </a:t>
            </a:r>
            <a:r>
              <a:rPr lang="bg-BG" sz="1600" b="0" dirty="0"/>
              <a:t>предвидени в настоящата </a:t>
            </a:r>
            <a:r>
              <a:rPr lang="bg-BG" sz="1600" b="0" dirty="0" smtClean="0"/>
              <a:t>инвестиционна стратегия, </a:t>
            </a:r>
            <a:r>
              <a:rPr lang="bg-BG" sz="1600" b="0" dirty="0"/>
              <a:t>би могло да се постигне чрез комбинация с БФП по ОПОС 2014 – 2020 г. за допустими проекти. Съгласно </a:t>
            </a:r>
            <a:r>
              <a:rPr lang="bg-BG" sz="1600" b="0" dirty="0" smtClean="0"/>
              <a:t>чл.37(8</a:t>
            </a:r>
            <a:r>
              <a:rPr lang="bg-BG" sz="1600" b="0" dirty="0"/>
              <a:t>)(9) на Регламент (ЕС) №1303/2013, </a:t>
            </a:r>
            <a:r>
              <a:rPr lang="bg-BG" sz="1600" b="0" dirty="0" smtClean="0"/>
              <a:t>финансови инструменти </a:t>
            </a:r>
            <a:r>
              <a:rPr lang="bg-BG" sz="1600" b="0" dirty="0"/>
              <a:t>и безвъзмездна финансова помощ могат да бъдат комбинирани като отделни операции, за да финансират инвестиционен проект на един и същ краен </a:t>
            </a:r>
            <a:r>
              <a:rPr lang="bg-BG" sz="1600" b="0" dirty="0" smtClean="0"/>
              <a:t>получател.</a:t>
            </a:r>
            <a:endParaRPr lang="en-US" sz="1600" b="0" dirty="0"/>
          </a:p>
          <a:p>
            <a:pPr algn="just"/>
            <a:r>
              <a:rPr lang="bg-BG" sz="1600" b="0" dirty="0"/>
              <a:t>Настоящата ИС предлага комбинация между предвидените финансови продукти и безвъзмездна финансова помощ към крайните получатели, </a:t>
            </a:r>
            <a:r>
              <a:rPr lang="bg-BG" sz="1600" b="0" dirty="0" smtClean="0"/>
              <a:t>като </a:t>
            </a:r>
            <a:r>
              <a:rPr lang="bg-BG" sz="1600" dirty="0"/>
              <a:t>к</a:t>
            </a:r>
            <a:r>
              <a:rPr lang="bg-BG" sz="1600" dirty="0" smtClean="0"/>
              <a:t>омбинация </a:t>
            </a:r>
            <a:r>
              <a:rPr lang="bg-BG" sz="1600" dirty="0"/>
              <a:t>между ФИ и безвъзмездна финансова помощ за финансиране на инвестиционен проект, като отделни </a:t>
            </a:r>
            <a:r>
              <a:rPr lang="bg-BG" sz="1600" dirty="0" smtClean="0"/>
              <a:t>операции.</a:t>
            </a:r>
            <a:endParaRPr lang="en-US" sz="1600" dirty="0"/>
          </a:p>
          <a:p>
            <a:endParaRPr lang="en-US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53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4316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87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142682"/>
          </a:xfrm>
        </p:spPr>
        <p:txBody>
          <a:bodyPr/>
          <a:lstStyle/>
          <a:p>
            <a:r>
              <a:rPr lang="en-US" dirty="0" smtClean="0"/>
              <a:t>		</a:t>
            </a:r>
            <a:r>
              <a:rPr lang="bg-BG" dirty="0" smtClean="0"/>
              <a:t>   </a:t>
            </a:r>
            <a:r>
              <a:rPr lang="bg-BG" sz="1600" dirty="0" smtClean="0"/>
              <a:t>оперативна програма</a:t>
            </a:r>
            <a:br>
              <a:rPr lang="bg-BG" sz="1600" dirty="0" smtClean="0"/>
            </a:br>
            <a:r>
              <a:rPr lang="bg-BG" sz="1600" dirty="0" smtClean="0"/>
              <a:t>		    околна среда 2014-2020 г.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 smtClean="0"/>
          </a:p>
          <a:p>
            <a:pPr algn="ctr"/>
            <a:endParaRPr lang="bg-BG" b="0" dirty="0" smtClean="0"/>
          </a:p>
          <a:p>
            <a:pPr algn="ctr"/>
            <a:r>
              <a:rPr lang="bg-BG" sz="2800" b="0" dirty="0" smtClean="0"/>
              <a:t>Благодаря </a:t>
            </a:r>
            <a:r>
              <a:rPr lang="bg-BG" sz="2800" b="0" dirty="0"/>
              <a:t>за вниманието!</a:t>
            </a:r>
            <a:endParaRPr lang="bg-BG" sz="28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0" dirty="0" smtClean="0"/>
              <a:t>htpp</a:t>
            </a:r>
            <a:r>
              <a:rPr lang="bg-BG" b="0" dirty="0" smtClean="0"/>
              <a:t>://</a:t>
            </a:r>
            <a:r>
              <a:rPr lang="en-US" b="0" dirty="0" smtClean="0"/>
              <a:t>ope.moew.government.bg</a:t>
            </a:r>
          </a:p>
          <a:p>
            <a:r>
              <a:rPr lang="en-US" b="0" dirty="0" smtClean="0"/>
              <a:t>	</a:t>
            </a:r>
            <a:endParaRPr lang="bg-BG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53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4316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0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90282"/>
          </a:xfrm>
        </p:spPr>
        <p:txBody>
          <a:bodyPr>
            <a:normAutofit/>
          </a:bodyPr>
          <a:lstStyle/>
          <a:p>
            <a:r>
              <a:rPr lang="bg-BG" sz="1600" dirty="0"/>
              <a:t>	 </a:t>
            </a:r>
            <a:r>
              <a:rPr lang="bg-BG" sz="1600" dirty="0" smtClean="0"/>
              <a:t>             инвестиционна стратегия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bg-BG" sz="1400" b="0" dirty="0" smtClean="0"/>
              <a:t>Предварителната оценка за</a:t>
            </a:r>
            <a:r>
              <a:rPr lang="ru-RU" sz="1400" b="0" dirty="0" smtClean="0"/>
              <a:t> прилагане </a:t>
            </a:r>
            <a:r>
              <a:rPr lang="ru-RU" sz="1400" b="0" dirty="0"/>
              <a:t>на </a:t>
            </a:r>
            <a:r>
              <a:rPr lang="ru-RU" sz="1400" b="0" dirty="0" smtClean="0"/>
              <a:t>финансови инструменти </a:t>
            </a:r>
            <a:r>
              <a:rPr lang="ru-RU" sz="1400" b="0" dirty="0"/>
              <a:t>по Оперативна програма </a:t>
            </a:r>
            <a:r>
              <a:rPr lang="ru-RU" sz="1400" b="0" dirty="0" smtClean="0"/>
              <a:t>«Околна </a:t>
            </a:r>
            <a:r>
              <a:rPr lang="ru-RU" sz="1400" b="0" dirty="0"/>
              <a:t>среда </a:t>
            </a:r>
            <a:r>
              <a:rPr lang="ru-RU" sz="1400" b="0" dirty="0" smtClean="0"/>
              <a:t>2014-2020 г.»  идентифицира неоптимална инвестиционна ситуация в сектор «Води». Част от предварителната оценка е инвестиционната стратегия.   </a:t>
            </a:r>
          </a:p>
          <a:p>
            <a:pPr algn="just"/>
            <a:r>
              <a:rPr lang="ru-RU" sz="1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Основни </a:t>
            </a:r>
            <a:r>
              <a:rPr lang="ru-RU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аспекти на </a:t>
            </a:r>
            <a:r>
              <a:rPr lang="ru-RU" sz="14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инвестиционната стратегия:</a:t>
            </a:r>
            <a:endParaRPr lang="ru-RU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bg-BG" sz="1400" b="0" dirty="0" smtClean="0"/>
              <a:t> п</a:t>
            </a:r>
            <a:r>
              <a:rPr lang="ru-RU" sz="1400" b="0" dirty="0" smtClean="0"/>
              <a:t>редлагане на подходящи финансови продукти за сектора</a:t>
            </a:r>
            <a:r>
              <a:rPr lang="en-US" sz="1400" b="0" dirty="0" smtClean="0"/>
              <a:t>;</a:t>
            </a:r>
            <a:endParaRPr lang="ru-RU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ru-RU" sz="1400" b="0" dirty="0" smtClean="0"/>
              <a:t> определяне на структура </a:t>
            </a:r>
            <a:r>
              <a:rPr lang="ru-RU" sz="1400" b="0" dirty="0"/>
              <a:t>за управление на </a:t>
            </a:r>
            <a:r>
              <a:rPr lang="ru-RU" sz="1400" b="0" dirty="0" smtClean="0"/>
              <a:t>финансовите инструменти</a:t>
            </a:r>
            <a:r>
              <a:rPr lang="en-US" sz="1400" b="0" dirty="0" smtClean="0"/>
              <a:t>;</a:t>
            </a:r>
            <a:endParaRPr lang="ru-RU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ru-RU" sz="1400" b="0" dirty="0" smtClean="0"/>
              <a:t> идентифициране на крайни получатели</a:t>
            </a:r>
            <a:r>
              <a:rPr lang="en-US" sz="1400" b="0" dirty="0" smtClean="0"/>
              <a:t>;</a:t>
            </a:r>
            <a:endParaRPr lang="ru-RU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ru-RU" sz="1400" b="0" dirty="0" smtClean="0"/>
              <a:t> възможност за комбинация на безвъзмездна финансова помощ с финансов инструмент</a:t>
            </a:r>
            <a:r>
              <a:rPr lang="en-US" sz="1400" b="0" dirty="0" smtClean="0"/>
              <a:t>;</a:t>
            </a:r>
            <a:endParaRPr lang="bg-BG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bg-BG" sz="1400" b="0" dirty="0"/>
              <a:t> </a:t>
            </a:r>
            <a:r>
              <a:rPr lang="bg-BG" sz="1400" b="0" dirty="0" smtClean="0"/>
              <a:t>източници на съфинансиране и съинвестиране</a:t>
            </a:r>
            <a:r>
              <a:rPr lang="en-US" sz="1400" b="0" dirty="0" smtClean="0"/>
              <a:t>;</a:t>
            </a:r>
            <a:endParaRPr lang="bg-BG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bg-BG" sz="1400" b="0" dirty="0" smtClean="0"/>
              <a:t> ключови моменти за успешното прилагане на финансови инструменти</a:t>
            </a:r>
            <a:r>
              <a:rPr lang="en-US" sz="1400" b="0" dirty="0"/>
              <a:t>;</a:t>
            </a:r>
            <a:endParaRPr lang="ru-RU" sz="1400" b="0" dirty="0" smtClean="0"/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ru-RU" sz="1400" b="0" dirty="0" smtClean="0"/>
              <a:t> стратегия за изход</a:t>
            </a:r>
            <a:r>
              <a:rPr lang="en-US" sz="1400" b="0" dirty="0"/>
              <a:t>.</a:t>
            </a:r>
            <a:endParaRPr lang="ru-RU" sz="1400" b="0" dirty="0" smtClean="0"/>
          </a:p>
          <a:p>
            <a:endParaRPr lang="ru-RU" sz="1200" dirty="0" smtClean="0"/>
          </a:p>
          <a:p>
            <a:endParaRPr lang="ru-RU" sz="1200" dirty="0" smtClean="0"/>
          </a:p>
          <a:p>
            <a:pPr marL="171450" indent="-171450">
              <a:buFontTx/>
              <a:buChar char="-"/>
            </a:pPr>
            <a:endParaRPr lang="en-US" sz="1200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875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5153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1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082" y="591394"/>
            <a:ext cx="7924800" cy="5516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.BB</a:t>
            </a:r>
            <a:r>
              <a:rPr lang="bg-BG" dirty="0" smtClean="0"/>
              <a:t>         </a:t>
            </a:r>
            <a:br>
              <a:rPr lang="bg-BG" dirty="0" smtClean="0"/>
            </a:br>
            <a:r>
              <a:rPr lang="bg-BG" dirty="0"/>
              <a:t/>
            </a:r>
            <a:br>
              <a:rPr lang="bg-BG" dirty="0"/>
            </a:br>
            <a:r>
              <a:rPr lang="bg-BG" dirty="0" smtClean="0"/>
              <a:t>       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dirty="0" smtClean="0"/>
              <a:t>                 </a:t>
            </a:r>
            <a:r>
              <a:rPr lang="bg-BG" sz="1800" dirty="0" smtClean="0"/>
              <a:t>Финансови продукти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bg-BG" sz="1600" b="0" dirty="0" smtClean="0"/>
              <a:t>Общ бюджет по приоритетна ос 1 Води – 2 339,76 млн.лева</a:t>
            </a:r>
          </a:p>
          <a:p>
            <a:pPr algn="just"/>
            <a:r>
              <a:rPr lang="bg-BG" sz="1600" b="0" dirty="0" smtClean="0"/>
              <a:t>Бюджет за финансови инструменти </a:t>
            </a:r>
            <a:r>
              <a:rPr lang="bg-BG" sz="1600" b="0" dirty="0"/>
              <a:t>– </a:t>
            </a:r>
            <a:r>
              <a:rPr lang="bg-BG" sz="1600" b="0" dirty="0" smtClean="0"/>
              <a:t>233,98 млн.лева</a:t>
            </a:r>
          </a:p>
          <a:p>
            <a:pPr algn="just"/>
            <a:r>
              <a:rPr lang="bg-BG" sz="1600" b="0" dirty="0" smtClean="0"/>
              <a:t>Предвидени финансови продукти: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bg-BG" sz="1600" b="0" dirty="0" smtClean="0"/>
              <a:t>Заеми – 187,18 млн.лева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bg-BG" sz="1600" b="0" dirty="0" smtClean="0"/>
              <a:t>Гаранции – 46,80 млн.лева</a:t>
            </a:r>
          </a:p>
          <a:p>
            <a:pPr algn="just"/>
            <a:r>
              <a:rPr lang="bg-BG" sz="1600" b="0" dirty="0" smtClean="0"/>
              <a:t>Очакван ефект на лоста – най-малко  1 : 2</a:t>
            </a:r>
          </a:p>
          <a:p>
            <a:pPr algn="just"/>
            <a:r>
              <a:rPr lang="bg-BG" sz="1600" b="0" dirty="0" smtClean="0"/>
              <a:t>Общо очакван ресурс по финансови продукти</a:t>
            </a:r>
            <a:r>
              <a:rPr lang="bg-BG" sz="1600" b="0" dirty="0"/>
              <a:t>:</a:t>
            </a:r>
            <a:endParaRPr lang="bg-BG" sz="1600" b="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bg-BG" sz="1600" b="0" dirty="0" smtClean="0"/>
              <a:t>Заеми</a:t>
            </a:r>
            <a:r>
              <a:rPr lang="en-US" sz="1600" b="0" dirty="0" smtClean="0"/>
              <a:t> </a:t>
            </a:r>
            <a:r>
              <a:rPr lang="bg-BG" sz="1600" b="0" dirty="0" smtClean="0"/>
              <a:t> </a:t>
            </a:r>
            <a:r>
              <a:rPr lang="en-US" sz="1600" b="0" dirty="0" smtClean="0"/>
              <a:t>&gt; </a:t>
            </a:r>
            <a:r>
              <a:rPr lang="bg-BG" sz="1600" b="0" dirty="0" smtClean="0"/>
              <a:t>374,36</a:t>
            </a:r>
            <a:r>
              <a:rPr lang="en-US" sz="1600" b="0" dirty="0" smtClean="0"/>
              <a:t> </a:t>
            </a:r>
            <a:r>
              <a:rPr lang="bg-BG" sz="1600" b="0" dirty="0" smtClean="0"/>
              <a:t>млн.лева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bg-BG" sz="1600" b="0" dirty="0" smtClean="0"/>
              <a:t>Гаранции </a:t>
            </a:r>
            <a:r>
              <a:rPr lang="en-US" sz="1600" b="0" dirty="0" smtClean="0"/>
              <a:t>&gt; </a:t>
            </a:r>
            <a:r>
              <a:rPr lang="bg-BG" sz="1600" b="0" dirty="0" smtClean="0"/>
              <a:t>93</a:t>
            </a:r>
            <a:r>
              <a:rPr lang="bg-BG" sz="1600" b="0" dirty="0"/>
              <a:t>,</a:t>
            </a:r>
            <a:r>
              <a:rPr lang="en-US" sz="1600" b="0" dirty="0" smtClean="0"/>
              <a:t>6</a:t>
            </a:r>
            <a:r>
              <a:rPr lang="bg-BG" sz="1600" b="0" dirty="0"/>
              <a:t>0</a:t>
            </a:r>
            <a:r>
              <a:rPr lang="en-US" sz="1600" b="0" dirty="0" smtClean="0"/>
              <a:t> </a:t>
            </a:r>
            <a:r>
              <a:rPr lang="bg-BG" sz="1600" b="0" dirty="0" smtClean="0"/>
              <a:t>млн.лева</a:t>
            </a:r>
          </a:p>
          <a:p>
            <a:pPr algn="just"/>
            <a:r>
              <a:rPr lang="bg-BG" sz="1600" b="0" u="sng" dirty="0"/>
              <a:t>Допустими крайни получатели</a:t>
            </a:r>
            <a:r>
              <a:rPr lang="bg-BG" sz="1600" b="0" dirty="0"/>
              <a:t>: регионални ВиКО, ако ВиКО е консолидиран, има подписан договор със съответната АВиК и има завършен РПИП, което определя списъка от проекти за изпълнение за региона.</a:t>
            </a:r>
            <a:endParaRPr lang="en-US" sz="1600" b="0" dirty="0"/>
          </a:p>
          <a:p>
            <a:endParaRPr lang="en-US" sz="1600" b="0" dirty="0"/>
          </a:p>
        </p:txBody>
      </p:sp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19776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53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68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1371600"/>
          </a:xfrm>
        </p:spPr>
        <p:txBody>
          <a:bodyPr>
            <a:normAutofit/>
          </a:bodyPr>
          <a:lstStyle/>
          <a:p>
            <a:r>
              <a:rPr lang="bg-BG" sz="1600" dirty="0" smtClean="0"/>
              <a:t>                                     структура </a:t>
            </a:r>
            <a:r>
              <a:rPr lang="bg-BG" sz="1600" dirty="0"/>
              <a:t>за управление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bg-BG" b="0" dirty="0"/>
              <a:t>Два варианта за прилагане на финансови </a:t>
            </a:r>
            <a:r>
              <a:rPr lang="bg-BG" b="0" dirty="0" smtClean="0"/>
              <a:t>инструменти.</a:t>
            </a:r>
            <a:endParaRPr lang="bg-BG" b="0" dirty="0"/>
          </a:p>
          <a:p>
            <a:pPr algn="just"/>
            <a:r>
              <a:rPr lang="bg-B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 </a:t>
            </a:r>
            <a:r>
              <a:rPr lang="bg-B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вариант</a:t>
            </a:r>
          </a:p>
          <a:p>
            <a:pPr algn="just"/>
            <a:r>
              <a:rPr lang="bg-BG" sz="1600" dirty="0" smtClean="0"/>
              <a:t>Специализирана </a:t>
            </a:r>
            <a:r>
              <a:rPr lang="bg-BG" sz="1600" dirty="0"/>
              <a:t>инвестиционна структура (DIV) за сектор </a:t>
            </a:r>
            <a:r>
              <a:rPr lang="bg-BG" sz="1600" dirty="0" smtClean="0"/>
              <a:t>ВиК.</a:t>
            </a:r>
          </a:p>
          <a:p>
            <a:pPr algn="just"/>
            <a:endParaRPr lang="en-US" sz="1600" dirty="0"/>
          </a:p>
          <a:p>
            <a:pPr algn="just"/>
            <a:r>
              <a:rPr lang="bg-BG" sz="1600" b="0" dirty="0"/>
              <a:t>Предвижда се прилагане на ФИ във ВиК сектора чрез специална инвестиционна структура (</a:t>
            </a:r>
            <a:r>
              <a:rPr lang="en-GB" sz="1600" b="0" dirty="0"/>
              <a:t>DIV</a:t>
            </a:r>
            <a:r>
              <a:rPr lang="bg-BG" sz="1600" b="0" dirty="0"/>
              <a:t>), която да бъде управлявана от квалифициран фонд мениджър с необходимия опит (т. нар. фонд мениджър). Специалната инвестиционна структура (DIV) ще предоставя директни заеми на допустими крайни получатели и гаранции на търговски банки за заеми, отпуснати на допустими крайни </a:t>
            </a:r>
            <a:r>
              <a:rPr lang="bg-BG" sz="1600" b="0" dirty="0" smtClean="0"/>
              <a:t>получатели.</a:t>
            </a:r>
            <a:endParaRPr lang="en-US" sz="1600" b="0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24" y="35875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51534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50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9028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		        </a:t>
            </a:r>
            <a:r>
              <a:rPr lang="bg-BG" sz="1600" dirty="0" smtClean="0"/>
              <a:t>структура </a:t>
            </a:r>
            <a:r>
              <a:rPr lang="bg-BG" sz="1600" dirty="0"/>
              <a:t>за управление</a:t>
            </a:r>
            <a:endParaRPr lang="en-US" sz="16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773" y="284879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Content Placeholder 40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981" y="1752600"/>
            <a:ext cx="6608437" cy="4373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859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99028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                                     </a:t>
            </a:r>
            <a:r>
              <a:rPr lang="bg-BG" sz="1600" dirty="0" smtClean="0"/>
              <a:t>структура </a:t>
            </a:r>
            <a:r>
              <a:rPr lang="bg-BG" sz="1600" dirty="0"/>
              <a:t>за управление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r>
              <a:rPr lang="bg-B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вариант</a:t>
            </a:r>
            <a:endParaRPr lang="en-US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just"/>
            <a:r>
              <a:rPr lang="bg-BG" sz="1600" dirty="0" smtClean="0"/>
              <a:t>Пряко </a:t>
            </a:r>
            <a:r>
              <a:rPr lang="bg-BG" sz="1600" dirty="0"/>
              <a:t>прилагане на ФИ от ФМФИБ </a:t>
            </a:r>
            <a:r>
              <a:rPr lang="bg-BG" sz="1600" dirty="0" smtClean="0"/>
              <a:t>ЕАД.</a:t>
            </a:r>
            <a:endParaRPr lang="en-US" sz="1600" dirty="0" smtClean="0"/>
          </a:p>
          <a:p>
            <a:pPr algn="just"/>
            <a:endParaRPr lang="en-US" sz="1600" b="0" dirty="0" smtClean="0"/>
          </a:p>
          <a:p>
            <a:pPr algn="just"/>
            <a:r>
              <a:rPr lang="bg-BG" sz="1600" b="0" dirty="0" smtClean="0"/>
              <a:t>Този </a:t>
            </a:r>
            <a:r>
              <a:rPr lang="bg-BG" sz="1600" b="0" dirty="0"/>
              <a:t>вариант за изпълнението на Инвестиционната стратегия предвижда прилагането на ФИ във ВиК сектора да се осъществява пряко от ФМФИБ ЕАД, който в този случай ще действа по отношение на част или на целия ресурс за ФИ по ПО 1 на ОПОС 2014-2020 г</a:t>
            </a:r>
            <a:r>
              <a:rPr lang="bg-BG" sz="1600" b="0" dirty="0" smtClean="0"/>
              <a:t>. </a:t>
            </a:r>
            <a:r>
              <a:rPr lang="bg-BG" sz="1600" b="0" dirty="0"/>
              <a:t>като финансов </a:t>
            </a:r>
            <a:r>
              <a:rPr lang="bg-BG" sz="1600" b="0" dirty="0" smtClean="0"/>
              <a:t>посредник</a:t>
            </a:r>
            <a:r>
              <a:rPr lang="bg-BG" sz="1600" b="0" dirty="0"/>
              <a:t>,</a:t>
            </a:r>
            <a:r>
              <a:rPr lang="bg-BG" sz="1600" b="0" dirty="0" smtClean="0"/>
              <a:t> </a:t>
            </a:r>
            <a:r>
              <a:rPr lang="bg-BG" sz="1600" b="0" dirty="0"/>
              <a:t>предоставящ заеми и/или гаранции, а не като мениджър на фонд на фондове. ФМФИБ ЕАД ще бъде отговорен за прилагането на ФИ,  като ще предоставя директни заеми на допустими по ПО1 Води на ОПОС 2014 – 2020 г. крайни получатели и/или гаранции на търговски банки за заеми, предоставени на допустими по ПО1 Води на ОПОС 2014 – 2020 г. крайни </a:t>
            </a:r>
            <a:r>
              <a:rPr lang="bg-BG" sz="1600" b="0" dirty="0" smtClean="0"/>
              <a:t>получатели.</a:t>
            </a:r>
            <a:endParaRPr lang="en-US" sz="1600" b="0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773" y="284879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77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400922"/>
            <a:ext cx="5791200" cy="1620121"/>
          </a:xfrm>
        </p:spPr>
        <p:txBody>
          <a:bodyPr>
            <a:normAutofit/>
          </a:bodyPr>
          <a:lstStyle/>
          <a:p>
            <a:r>
              <a:rPr lang="en-US" sz="1600" dirty="0" smtClean="0"/>
              <a:t>                                      </a:t>
            </a:r>
            <a:r>
              <a:rPr lang="bg-BG" sz="1600" dirty="0" smtClean="0"/>
              <a:t>структура </a:t>
            </a:r>
            <a:r>
              <a:rPr lang="bg-BG" sz="1600" dirty="0"/>
              <a:t>за управление</a:t>
            </a:r>
            <a:endParaRPr lang="en-US" sz="1600" dirty="0"/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773" y="284879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847" y="2028120"/>
            <a:ext cx="6486706" cy="38225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62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914082"/>
          </a:xfrm>
        </p:spPr>
        <p:txBody>
          <a:bodyPr>
            <a:normAutofit/>
          </a:bodyPr>
          <a:lstStyle/>
          <a:p>
            <a:r>
              <a:rPr lang="bg-BG" sz="1600" dirty="0" smtClean="0"/>
              <a:t>                   Характеристики </a:t>
            </a:r>
            <a:r>
              <a:rPr lang="bg-BG" sz="1600" dirty="0"/>
              <a:t>на финансовите продукти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bg-BG" sz="1800" dirty="0" smtClean="0">
                <a:ln w="10541" cmpd="sng">
                  <a:solidFill>
                    <a:srgbClr val="7A7A7A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7A7A7A">
                        <a:tint val="40000"/>
                        <a:satMod val="250000"/>
                      </a:srgbClr>
                    </a:gs>
                    <a:gs pos="9000">
                      <a:srgbClr val="7A7A7A">
                        <a:tint val="52000"/>
                        <a:satMod val="300000"/>
                      </a:srgbClr>
                    </a:gs>
                    <a:gs pos="50000">
                      <a:srgbClr val="7A7A7A">
                        <a:shade val="20000"/>
                        <a:satMod val="300000"/>
                      </a:srgbClr>
                    </a:gs>
                    <a:gs pos="79000">
                      <a:srgbClr val="7A7A7A">
                        <a:tint val="52000"/>
                        <a:satMod val="300000"/>
                      </a:srgbClr>
                    </a:gs>
                    <a:gs pos="100000">
                      <a:srgbClr val="7A7A7A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                                        З </a:t>
            </a:r>
            <a:r>
              <a:rPr lang="bg-BG" sz="1800" dirty="0">
                <a:ln w="10541" cmpd="sng">
                  <a:solidFill>
                    <a:srgbClr val="7A7A7A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7A7A7A">
                        <a:tint val="40000"/>
                        <a:satMod val="250000"/>
                      </a:srgbClr>
                    </a:gs>
                    <a:gs pos="9000">
                      <a:srgbClr val="7A7A7A">
                        <a:tint val="52000"/>
                        <a:satMod val="300000"/>
                      </a:srgbClr>
                    </a:gs>
                    <a:gs pos="50000">
                      <a:srgbClr val="7A7A7A">
                        <a:shade val="20000"/>
                        <a:satMod val="300000"/>
                      </a:srgbClr>
                    </a:gs>
                    <a:gs pos="79000">
                      <a:srgbClr val="7A7A7A">
                        <a:tint val="52000"/>
                        <a:satMod val="300000"/>
                      </a:srgbClr>
                    </a:gs>
                    <a:gs pos="100000">
                      <a:srgbClr val="7A7A7A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 Е М И</a:t>
            </a:r>
          </a:p>
          <a:p>
            <a:pPr algn="just"/>
            <a:r>
              <a:rPr lang="bg-BG" sz="1800" b="0" dirty="0" smtClean="0"/>
              <a:t>Вид </a:t>
            </a:r>
            <a:r>
              <a:rPr lang="bg-BG" sz="1800" b="0" dirty="0"/>
              <a:t>заеми: Инвестиционни заеми или заеми за дейности, насочени към оптимизиране на оперативните разходи и други допустими дейности в съответствие с целите на ОПОС </a:t>
            </a:r>
            <a:r>
              <a:rPr lang="bg-BG" sz="1800" b="0" dirty="0" smtClean="0"/>
              <a:t>2014-2020 г.</a:t>
            </a:r>
            <a:endParaRPr lang="en-US" sz="1800" b="0" dirty="0"/>
          </a:p>
          <a:p>
            <a:pPr algn="just"/>
            <a:r>
              <a:rPr lang="bg-BG" sz="1800" b="0" dirty="0"/>
              <a:t>Продължителност на заемите: до 15 г.</a:t>
            </a:r>
            <a:endParaRPr lang="en-US" sz="1800" b="0" dirty="0"/>
          </a:p>
          <a:p>
            <a:pPr algn="just"/>
            <a:r>
              <a:rPr lang="bg-BG" sz="1800" b="0" dirty="0"/>
              <a:t>Гратисен период: до 3 г.</a:t>
            </a:r>
            <a:endParaRPr lang="en-US" sz="1800" b="0" dirty="0"/>
          </a:p>
          <a:p>
            <a:pPr algn="just"/>
            <a:r>
              <a:rPr lang="bg-BG" sz="1800" b="0" dirty="0"/>
              <a:t>Изискуемо обезпечение: залог на банкови </a:t>
            </a:r>
            <a:r>
              <a:rPr lang="bg-BG" sz="1800" b="0" dirty="0" smtClean="0"/>
              <a:t>сметки</a:t>
            </a:r>
            <a:r>
              <a:rPr lang="bg-BG" sz="1800" b="0" dirty="0"/>
              <a:t>,</a:t>
            </a:r>
            <a:r>
              <a:rPr lang="bg-BG" sz="1800" b="0" dirty="0" smtClean="0"/>
              <a:t> </a:t>
            </a:r>
            <a:r>
              <a:rPr lang="bg-BG" sz="1800" b="0" dirty="0"/>
              <a:t>залог на бъдещи вземания и други </a:t>
            </a:r>
            <a:r>
              <a:rPr lang="bg-BG" sz="1800" b="0" dirty="0" smtClean="0"/>
              <a:t>активи.</a:t>
            </a:r>
            <a:endParaRPr lang="en-US" sz="1800" b="0" dirty="0"/>
          </a:p>
          <a:p>
            <a:pPr algn="just"/>
            <a:r>
              <a:rPr lang="bg-BG" sz="1800" b="0" dirty="0"/>
              <a:t>Лихва: фиксирана или плаваща, да покрива разходите за финансиране + пазарен процент на рискова </a:t>
            </a:r>
            <a:r>
              <a:rPr lang="bg-BG" sz="1800" b="0" dirty="0" smtClean="0"/>
              <a:t>премия.</a:t>
            </a:r>
            <a:endParaRPr lang="en-US" sz="1800" b="0" dirty="0"/>
          </a:p>
          <a:p>
            <a:pPr algn="just"/>
            <a:endParaRPr lang="en-US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53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4316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8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821"/>
            <a:ext cx="7467600" cy="940979"/>
          </a:xfrm>
        </p:spPr>
        <p:txBody>
          <a:bodyPr>
            <a:normAutofit/>
          </a:bodyPr>
          <a:lstStyle/>
          <a:p>
            <a:r>
              <a:rPr lang="bg-BG" sz="1600" dirty="0" smtClean="0"/>
              <a:t>                    Характеристики </a:t>
            </a:r>
            <a:r>
              <a:rPr lang="bg-BG" sz="1600" dirty="0"/>
              <a:t>на финансовите продукти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bg-BG" dirty="0" smtClean="0">
                <a:ln w="10541" cmpd="sng">
                  <a:solidFill>
                    <a:srgbClr val="7A7A7A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7A7A7A">
                        <a:tint val="40000"/>
                        <a:satMod val="250000"/>
                      </a:srgbClr>
                    </a:gs>
                    <a:gs pos="9000">
                      <a:srgbClr val="7A7A7A">
                        <a:tint val="52000"/>
                        <a:satMod val="300000"/>
                      </a:srgbClr>
                    </a:gs>
                    <a:gs pos="50000">
                      <a:srgbClr val="7A7A7A">
                        <a:shade val="20000"/>
                        <a:satMod val="300000"/>
                      </a:srgbClr>
                    </a:gs>
                    <a:gs pos="79000">
                      <a:srgbClr val="7A7A7A">
                        <a:tint val="52000"/>
                        <a:satMod val="300000"/>
                      </a:srgbClr>
                    </a:gs>
                    <a:gs pos="100000">
                      <a:srgbClr val="7A7A7A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			Г А Р А Н Ц И И</a:t>
            </a:r>
            <a:endParaRPr lang="en-US" dirty="0">
              <a:ln w="10541" cmpd="sng">
                <a:solidFill>
                  <a:srgbClr val="7A7A7A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7A7A7A">
                      <a:tint val="40000"/>
                      <a:satMod val="250000"/>
                    </a:srgbClr>
                  </a:gs>
                  <a:gs pos="9000">
                    <a:srgbClr val="7A7A7A">
                      <a:tint val="52000"/>
                      <a:satMod val="300000"/>
                    </a:srgbClr>
                  </a:gs>
                  <a:gs pos="50000">
                    <a:srgbClr val="7A7A7A">
                      <a:shade val="20000"/>
                      <a:satMod val="300000"/>
                    </a:srgbClr>
                  </a:gs>
                  <a:gs pos="79000">
                    <a:srgbClr val="7A7A7A">
                      <a:tint val="52000"/>
                      <a:satMod val="300000"/>
                    </a:srgbClr>
                  </a:gs>
                  <a:gs pos="100000">
                    <a:srgbClr val="7A7A7A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just"/>
            <a:r>
              <a:rPr lang="bg-BG" sz="1600" b="0" dirty="0"/>
              <a:t>Вид гаранция: Безусловна и </a:t>
            </a:r>
            <a:r>
              <a:rPr lang="bg-BG" sz="1600" b="0" dirty="0" smtClean="0"/>
              <a:t>неотменима.</a:t>
            </a:r>
            <a:endParaRPr lang="en-US" sz="1600" b="0" dirty="0"/>
          </a:p>
          <a:p>
            <a:pPr algn="just"/>
            <a:r>
              <a:rPr lang="bg-BG" sz="1600" b="0" dirty="0"/>
              <a:t>Покритие на ниво кредит - </a:t>
            </a:r>
            <a:r>
              <a:rPr lang="en-GB" sz="1600" b="0" dirty="0"/>
              <a:t>Pari passu </a:t>
            </a:r>
            <a:r>
              <a:rPr lang="bg-BG" sz="1600" b="0" dirty="0"/>
              <a:t>или с прилагане на асиметрия при спазване на приложимите правила за държавни помощи: до 80 % от общата стойност на финансирането към крайния </a:t>
            </a:r>
            <a:r>
              <a:rPr lang="bg-BG" sz="1600" b="0" dirty="0" smtClean="0"/>
              <a:t>получател.</a:t>
            </a:r>
            <a:endParaRPr lang="en-US" sz="1600" b="0" dirty="0"/>
          </a:p>
          <a:p>
            <a:pPr algn="just"/>
            <a:r>
              <a:rPr lang="bg-BG" sz="1600" b="0" dirty="0"/>
              <a:t>При изграждане на портфейл от няколко заема за ВиКО, предоставени от една търговска банка покритието на ниво индивидуален кредит може да бъде до 80 %, но не повече от 25% от общата стойност на финансирането на ниво </a:t>
            </a:r>
            <a:r>
              <a:rPr lang="bg-BG" sz="1600" b="0" dirty="0" smtClean="0"/>
              <a:t>портфейл, </a:t>
            </a:r>
            <a:r>
              <a:rPr lang="bg-BG" sz="1600" b="0" dirty="0"/>
              <a:t>създаден от тази </a:t>
            </a:r>
            <a:r>
              <a:rPr lang="bg-BG" sz="1600" b="0" dirty="0" smtClean="0"/>
              <a:t>банка.</a:t>
            </a:r>
            <a:endParaRPr lang="en-US" sz="1600" b="0" dirty="0"/>
          </a:p>
          <a:p>
            <a:pPr algn="just"/>
            <a:r>
              <a:rPr lang="bg-BG" sz="1600" b="0" dirty="0"/>
              <a:t>Покритие на ниво портфейл - до 25% от общата стойност на финансирането на ниво </a:t>
            </a:r>
            <a:r>
              <a:rPr lang="bg-BG" sz="1600" b="0" dirty="0" smtClean="0"/>
              <a:t>портфейл.</a:t>
            </a:r>
            <a:endParaRPr lang="en-US" sz="1600" b="0" dirty="0"/>
          </a:p>
          <a:p>
            <a:pPr algn="just"/>
            <a:r>
              <a:rPr lang="bg-BG" sz="1600" b="0" dirty="0"/>
              <a:t>Процентът на гаранцията на ниво портфейл ще варира спрямо оценката на </a:t>
            </a:r>
            <a:r>
              <a:rPr lang="bg-BG" sz="1600" b="0" dirty="0" smtClean="0"/>
              <a:t>риска.  </a:t>
            </a:r>
            <a:endParaRPr lang="en-US" sz="1600" b="0" dirty="0"/>
          </a:p>
          <a:p>
            <a:endParaRPr lang="en-US" dirty="0"/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534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4316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98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384</TotalTime>
  <Words>639</Words>
  <Application>Microsoft Office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Essential</vt:lpstr>
      <vt:lpstr>PowerPoint Presentation</vt:lpstr>
      <vt:lpstr>               инвестиционна стратегия</vt:lpstr>
      <vt:lpstr>.BB                                                 Финансови продукти</vt:lpstr>
      <vt:lpstr>                                     структура за управление</vt:lpstr>
      <vt:lpstr>          структура за управление</vt:lpstr>
      <vt:lpstr>                                     структура за управление</vt:lpstr>
      <vt:lpstr>                                      структура за управление</vt:lpstr>
      <vt:lpstr>                   Характеристики на финансовите продукти</vt:lpstr>
      <vt:lpstr>                    Характеристики на финансовите продукти</vt:lpstr>
      <vt:lpstr>  Комбинация с безвъзмездна              финансова помощ</vt:lpstr>
      <vt:lpstr>     оперативна програма       околна среда 2014-2020 г.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ITsvetkova</dc:creator>
  <cp:lastModifiedBy>OPE</cp:lastModifiedBy>
  <cp:revision>58</cp:revision>
  <dcterms:created xsi:type="dcterms:W3CDTF">2018-01-16T15:33:24Z</dcterms:created>
  <dcterms:modified xsi:type="dcterms:W3CDTF">2018-01-29T08:25:23Z</dcterms:modified>
</cp:coreProperties>
</file>